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18"/>
    <p:restoredTop sz="94684"/>
  </p:normalViewPr>
  <p:slideViewPr>
    <p:cSldViewPr snapToGrid="0">
      <p:cViewPr varScale="1">
        <p:scale>
          <a:sx n="78" d="100"/>
          <a:sy n="78" d="100"/>
        </p:scale>
        <p:origin x="42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5A101A-B55D-8644-9E4A-F5D34BCEF86A}" type="datetimeFigureOut">
              <a:rPr lang="x-none" smtClean="0"/>
              <a:t>4/19/2025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EE31C6-97B2-324E-8F0E-CEB898FC60A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519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E31C6-97B2-324E-8F0E-CEB898FC60A1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48143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227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82269-FF74-A78C-BB4E-4076E8A27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26219-DAC4-ADE8-ED57-733A212AA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C2674-CD78-4D22-EADB-B4F337D8F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A0DBE-B57C-D24C-806E-FBB1A0D207FF}" type="datetimeFigureOut">
              <a:rPr lang="x-none" smtClean="0"/>
              <a:t>4/19/2025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295D6-83DA-57AF-1558-76755810E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E8F97-A126-80AC-E04B-85280732C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D40C1-53E8-A745-B3E4-F73EAAD83CF0}" type="slidenum">
              <a:rPr lang="x-none" smtClean="0"/>
              <a:t>‹#›</a:t>
            </a:fld>
            <a:endParaRPr lang="x-non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7B26A1-2256-ED3B-F0E7-453C69A908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992" y="-1"/>
            <a:ext cx="12166007" cy="6872683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003FE5-76BE-48E8-D2BB-D3174CFFB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11450" y="3429000"/>
            <a:ext cx="2654300" cy="1784350"/>
          </a:xfrm>
        </p:spPr>
        <p:txBody>
          <a:bodyPr/>
          <a:lstStyle/>
          <a:p>
            <a: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8379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7D1E1-8201-7D96-5463-7EB40CFFB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340D12-92B7-DD49-F89B-AA27B782F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A0DBE-B57C-D24C-806E-FBB1A0D207FF}" type="datetimeFigureOut">
              <a:rPr lang="x-none" smtClean="0"/>
              <a:t>4/19/2025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9A45C4-10BB-05BB-7B9E-AB8720A5C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8AD85-AB36-8B97-89BA-45CD482F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D40C1-53E8-A745-B3E4-F73EAAD83CF0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37A2CF-8CC7-636C-B50B-AF1B0B141B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993" y="0"/>
            <a:ext cx="121400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1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C69D6-3FD9-CCFD-9937-C6F720BF0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80E5E6-D826-E887-3A9D-E5432A30C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A0DBE-B57C-D24C-806E-FBB1A0D207FF}" type="datetimeFigureOut">
              <a:rPr lang="x-none" smtClean="0"/>
              <a:t>4/19/2025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2A209-D3AD-6954-FCE9-0911868AD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FDC543-DEDD-F0B1-DCF6-EF4C8E4DB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D40C1-53E8-A745-B3E4-F73EAAD83CF0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CDD7B7-7E13-900C-1B16-D70511F239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992" y="-1"/>
            <a:ext cx="12166007" cy="687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18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3809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5FBB50-AC79-FA70-36E2-6D6B6A019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409F31-E487-0DB6-028C-B8365635D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DC25C-4335-A6E2-72A5-723953A127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A0DBE-B57C-D24C-806E-FBB1A0D207FF}" type="datetimeFigureOut">
              <a:rPr lang="x-none" smtClean="0"/>
              <a:t>4/19/2025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ACD11-A8ED-D999-23A1-64A8B110D3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2584E-B741-BBA3-9285-54DFD3AAD5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D40C1-53E8-A745-B3E4-F73EAAD83CF0}" type="slidenum">
              <a:rPr lang="x-none" smtClean="0"/>
              <a:t>‹#›</a:t>
            </a:fld>
            <a:endParaRPr lang="x-non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714634-818F-8B45-3E5C-8A9131D417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-14683"/>
            <a:ext cx="12192000" cy="687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2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6" r:id="rId4"/>
    <p:sldLayoutId id="214748365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732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7673AF2-ECC7-E430-FE6B-CD81025C3B07}"/>
              </a:ext>
            </a:extLst>
          </p:cNvPr>
          <p:cNvSpPr txBox="1"/>
          <p:nvPr/>
        </p:nvSpPr>
        <p:spPr>
          <a:xfrm>
            <a:off x="6096000" y="1919288"/>
            <a:ext cx="47123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a-IR" sz="3000" b="1" dirty="0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عنوان مقاله</a:t>
            </a:r>
            <a:endParaRPr lang="x-none" sz="3000" b="1" dirty="0">
              <a:solidFill>
                <a:schemeClr val="bg1"/>
              </a:solidFill>
              <a:latin typeface="B Nazanin" pitchFamily="2" charset="-78"/>
              <a:cs typeface="B Nazanin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B4FBB-8B87-B21D-3D78-6D017F32CA8C}"/>
              </a:ext>
            </a:extLst>
          </p:cNvPr>
          <p:cNvSpPr txBox="1"/>
          <p:nvPr/>
        </p:nvSpPr>
        <p:spPr>
          <a:xfrm>
            <a:off x="1383632" y="1919288"/>
            <a:ext cx="47123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a-IR" sz="3000" b="1" dirty="0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ارائه دهنده</a:t>
            </a:r>
            <a:endParaRPr lang="x-none" sz="3000" b="1" dirty="0">
              <a:solidFill>
                <a:schemeClr val="bg1"/>
              </a:solidFill>
              <a:latin typeface="B Nazanin" pitchFamily="2" charset="-78"/>
              <a:cs typeface="B Nazanin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494E2E-7C97-41CC-1346-F0448B9921CF}"/>
              </a:ext>
            </a:extLst>
          </p:cNvPr>
          <p:cNvSpPr txBox="1"/>
          <p:nvPr/>
        </p:nvSpPr>
        <p:spPr>
          <a:xfrm>
            <a:off x="6096000" y="4384715"/>
            <a:ext cx="47123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a-IR" sz="3000" dirty="0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نام پژوهشگر / پژوهشگران</a:t>
            </a:r>
            <a:endParaRPr lang="x-none" sz="3000" dirty="0">
              <a:solidFill>
                <a:schemeClr val="bg1"/>
              </a:solidFill>
              <a:latin typeface="B Nazanin" pitchFamily="2" charset="-78"/>
              <a:cs typeface="B Nazanin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A77FBE-135A-9F67-212F-FBFD4834607E}"/>
              </a:ext>
            </a:extLst>
          </p:cNvPr>
          <p:cNvSpPr txBox="1"/>
          <p:nvPr/>
        </p:nvSpPr>
        <p:spPr>
          <a:xfrm>
            <a:off x="1383632" y="4384715"/>
            <a:ext cx="47123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a-IR" sz="3000" dirty="0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عکس ارائه دهنده</a:t>
            </a:r>
            <a:endParaRPr lang="x-none" sz="3000" dirty="0">
              <a:solidFill>
                <a:schemeClr val="bg1"/>
              </a:solidFill>
              <a:latin typeface="B Nazanin" pitchFamily="2" charset="-78"/>
              <a:cs typeface="B Nazanin" pitchFamily="2" charset="-78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CC51AAD-B6D5-803D-7CC7-5520EAF5ED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12666" y="3604050"/>
            <a:ext cx="2654300" cy="1784350"/>
          </a:xfrm>
        </p:spPr>
      </p:sp>
    </p:spTree>
    <p:extLst>
      <p:ext uri="{BB962C8B-B14F-4D97-AF65-F5344CB8AC3E}">
        <p14:creationId xmlns:p14="http://schemas.microsoft.com/office/powerpoint/2010/main" val="271425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6974B43-E90C-C313-9C3C-85546114EB4E}"/>
              </a:ext>
            </a:extLst>
          </p:cNvPr>
          <p:cNvSpPr txBox="1"/>
          <p:nvPr/>
        </p:nvSpPr>
        <p:spPr>
          <a:xfrm>
            <a:off x="838200" y="1690688"/>
            <a:ext cx="10515600" cy="31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36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مقدمه</a:t>
            </a:r>
            <a:endParaRPr lang="fa-IR" sz="2800" b="1" dirty="0">
              <a:solidFill>
                <a:schemeClr val="bg1"/>
              </a:solidFill>
              <a:latin typeface="B Zar" pitchFamily="2" charset="-78"/>
              <a:cs typeface="B Zar" pitchFamily="2" charset="-78"/>
            </a:endParaRPr>
          </a:p>
          <a:p>
            <a:pPr lvl="0" algn="justLow" rtl="1">
              <a:spcBef>
                <a:spcPct val="20000"/>
              </a:spcBef>
            </a:pP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در مقدمه از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آوردن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عناوین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فرعی</a:t>
            </a:r>
            <a:r>
              <a:rPr lang="fa-IR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(بیان مسأله، اهمیت و ضرورت، و ...)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اجتناب </a:t>
            </a:r>
            <a:r>
              <a:rPr lang="fa-IR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شود 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و مقدمه را به صورت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یکپارچه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بنویسید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.</a:t>
            </a:r>
            <a:endParaRPr lang="fa-IR" sz="2400" dirty="0">
              <a:solidFill>
                <a:schemeClr val="bg1"/>
              </a:solidFill>
              <a:latin typeface="B Zar" pitchFamily="2" charset="-78"/>
              <a:cs typeface="B Zar" pitchFamily="2" charset="-78"/>
            </a:endParaRPr>
          </a:p>
          <a:p>
            <a:pPr lvl="0" algn="justLow" rtl="1">
              <a:spcBef>
                <a:spcPct val="20000"/>
              </a:spcBef>
            </a:pPr>
            <a:endParaRPr lang="fa-IR" sz="2400" dirty="0">
              <a:solidFill>
                <a:schemeClr val="bg1"/>
              </a:solidFill>
              <a:latin typeface="B Zar" pitchFamily="2" charset="-78"/>
              <a:cs typeface="B Zar" pitchFamily="2" charset="-78"/>
            </a:endParaRPr>
          </a:p>
          <a:p>
            <a:pPr algn="just" rtl="1">
              <a:lnSpc>
                <a:spcPct val="90000"/>
              </a:lnSpc>
              <a:spcAft>
                <a:spcPts val="0"/>
              </a:spcAft>
            </a:pPr>
            <a:r>
              <a:rPr lang="fa-IR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در مقدمه باید به بیان مسأله، چگونگی پیدایش مسأله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،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پیامدهای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حل</a:t>
            </a:r>
            <a:r>
              <a:rPr lang="fa-IR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/عدم حل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مسأله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، </a:t>
            </a:r>
            <a:r>
              <a:rPr lang="fa-IR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حدود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مسأله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،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پیش</a:t>
            </a:r>
            <a:r>
              <a:rPr lang="fa-IR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ی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ن</a:t>
            </a:r>
            <a:r>
              <a:rPr lang="fa-IR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ه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مسأله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به صورت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کلی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و هدف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یا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سؤال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کلی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پژوهش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در </a:t>
            </a:r>
            <a:r>
              <a:rPr lang="ar-SA" sz="2400" dirty="0" err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انتهای</a:t>
            </a:r>
            <a:r>
              <a:rPr lang="ar-SA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 مقدمه </a:t>
            </a:r>
            <a:r>
              <a:rPr lang="fa-IR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اشاره شود.</a:t>
            </a:r>
          </a:p>
          <a:p>
            <a:pPr algn="just" rtl="1">
              <a:lnSpc>
                <a:spcPct val="90000"/>
              </a:lnSpc>
              <a:spcAft>
                <a:spcPts val="0"/>
              </a:spcAft>
            </a:pPr>
            <a:endParaRPr lang="fa-IR" sz="2400" dirty="0">
              <a:solidFill>
                <a:schemeClr val="bg1"/>
              </a:solidFill>
              <a:latin typeface="B Zar" pitchFamily="2" charset="-78"/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14491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4C03A-8231-5923-70D3-1A559AF57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28677E-9776-2F5D-06AD-41EAB38A3DD4}"/>
              </a:ext>
            </a:extLst>
          </p:cNvPr>
          <p:cNvSpPr txBox="1"/>
          <p:nvPr/>
        </p:nvSpPr>
        <p:spPr>
          <a:xfrm>
            <a:off x="838200" y="1690688"/>
            <a:ext cx="1051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36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هدف، سؤال/فرضیه پژوهش</a:t>
            </a:r>
          </a:p>
          <a:p>
            <a:pPr algn="r" rtl="1">
              <a:lnSpc>
                <a:spcPct val="150000"/>
              </a:lnSpc>
            </a:pPr>
            <a:r>
              <a:rPr lang="fa-IR" sz="2400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در این قسمت به اهداف (اصلی و فرعی) و سؤال ها/فرضیه های (اصلی و فرعی) پژوهش اشاره کنید. </a:t>
            </a:r>
          </a:p>
        </p:txBody>
      </p:sp>
    </p:spTree>
    <p:extLst>
      <p:ext uri="{BB962C8B-B14F-4D97-AF65-F5344CB8AC3E}">
        <p14:creationId xmlns:p14="http://schemas.microsoft.com/office/powerpoint/2010/main" val="1765085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0D7F5-D51B-3FC3-19E5-892E43C19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6EC192-0229-568B-E5DB-1051D4BF0D0B}"/>
              </a:ext>
            </a:extLst>
          </p:cNvPr>
          <p:cNvSpPr txBox="1"/>
          <p:nvPr/>
        </p:nvSpPr>
        <p:spPr>
          <a:xfrm>
            <a:off x="838200" y="1690688"/>
            <a:ext cx="10515600" cy="1713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3600" b="1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روش‌شناسی </a:t>
            </a:r>
            <a:r>
              <a:rPr lang="fa-IR" sz="3600" b="1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پژوهش</a:t>
            </a:r>
          </a:p>
          <a:p>
            <a:pPr algn="just" rtl="1">
              <a:lnSpc>
                <a:spcPct val="107000"/>
              </a:lnSpc>
              <a:spcAft>
                <a:spcPts val="0"/>
              </a:spcAft>
            </a:pPr>
            <a:r>
              <a:rPr lang="fa-IR" sz="2400" dirty="0">
                <a:solidFill>
                  <a:schemeClr val="bg1"/>
                </a:solidFill>
                <a:latin typeface="Calibri"/>
                <a:cs typeface="B Zar" panose="00000400000000000000" pitchFamily="2" charset="-78"/>
              </a:rPr>
              <a:t>در این قسمت باید به طور کامل در خصوص روش پژوهش توضیح داده شود که جامعه/مشارکت­کنندگان، روش نمونه­گیری، روش و ابزار گردآوری داده­ها، روش و ابزار تحلیل داده­ها، و روش اعتباریابی داده­ها را در بر می‌گیر‌د.</a:t>
            </a:r>
            <a:endParaRPr lang="en-US" sz="2400" dirty="0">
              <a:solidFill>
                <a:schemeClr val="bg1"/>
              </a:solidFill>
              <a:latin typeface="Calibri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46464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D6C70-B887-F67C-63E5-5684EC05E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85E367-B564-1C0B-E11B-8680636B9222}"/>
              </a:ext>
            </a:extLst>
          </p:cNvPr>
          <p:cNvSpPr txBox="1"/>
          <p:nvPr/>
        </p:nvSpPr>
        <p:spPr>
          <a:xfrm>
            <a:off x="838200" y="1690688"/>
            <a:ext cx="10515600" cy="383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3600" b="1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یافته های پژوهش</a:t>
            </a:r>
          </a:p>
          <a:p>
            <a:pPr algn="just" rtl="1">
              <a:lnSpc>
                <a:spcPct val="90000"/>
              </a:lnSpc>
              <a:spcAft>
                <a:spcPts val="0"/>
              </a:spcAft>
            </a:pPr>
            <a:r>
              <a:rPr lang="fa-IR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یافته‏ها دستاوردهای مطالعه هستند که در مطالعات کمی شامل توزیع ویژگی‏های جمعیت‏شناختی افراد گروه نمونه، یافته‏های توصیفی و تحلیلی متغیرهای مورد مطالعه را شامل می‌شوند. یافته‏های پژوهش کیفی نیز در قالب طبقات، مفاهیم یا مضامین اصلی با زیر مجموعه آنها به همراه نقل قول‏های مستقیم شرکت‏کنندگان یا داده‏های اولیه توضیح داده می‌شوند.</a:t>
            </a:r>
            <a:endParaRPr lang="en-US" sz="24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0"/>
              </a:spcAft>
            </a:pPr>
            <a:r>
              <a:rPr lang="fa-IR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عنوان جدول، شکل، و نمودار به صورت بی </a:t>
            </a:r>
            <a:r>
              <a:rPr lang="fa-IR" sz="2400" kern="1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نازنین پررنگ </a:t>
            </a:r>
            <a:r>
              <a:rPr lang="fa-IR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باشد.</a:t>
            </a:r>
            <a:endParaRPr lang="en-US" sz="24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0"/>
              </a:spcAft>
            </a:pPr>
            <a:r>
              <a:rPr lang="fa-IR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محتوای جدول، شکل، و نمودار به صورت بی </a:t>
            </a:r>
            <a:r>
              <a:rPr lang="fa-IR" sz="2400" kern="1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نازنین معمولی </a:t>
            </a:r>
            <a:r>
              <a:rPr lang="fa-IR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باشد.</a:t>
            </a:r>
            <a:endParaRPr lang="en-US" sz="24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0"/>
              </a:spcAft>
            </a:pPr>
            <a:r>
              <a:rPr lang="fa-IR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عنوان شکل و نمودار زیر آن و عنوان جدول بالای آن باشد.</a:t>
            </a:r>
            <a:endParaRPr lang="en-US" sz="24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0"/>
              </a:spcAft>
            </a:pPr>
            <a:r>
              <a:rPr lang="fa-IR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سعی شود تعداد جدول‌های مقاله بیش‏تر از 5 جدول نباشد. جدول‌ها متناسب با فرمت </a:t>
            </a:r>
            <a:r>
              <a:rPr lang="en-US" sz="2000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APA7</a:t>
            </a:r>
            <a:r>
              <a:rPr lang="fa-IR" sz="2000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  </a:t>
            </a:r>
            <a:r>
              <a:rPr lang="fa-IR" sz="2400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Zar" panose="00000400000000000000" pitchFamily="2" charset="-78"/>
              </a:rPr>
              <a:t>تنظیم شوند.</a:t>
            </a:r>
            <a:endParaRPr lang="en-US" sz="24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9250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76BE8-B802-6C52-9E02-F1ABB7DFD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4571BB-20A3-5275-BBD1-8D28F9296D01}"/>
              </a:ext>
            </a:extLst>
          </p:cNvPr>
          <p:cNvSpPr txBox="1"/>
          <p:nvPr/>
        </p:nvSpPr>
        <p:spPr>
          <a:xfrm>
            <a:off x="838200" y="1690688"/>
            <a:ext cx="10515600" cy="2108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3600" b="1" dirty="0">
                <a:solidFill>
                  <a:schemeClr val="bg1"/>
                </a:solidFill>
                <a:latin typeface="B Zar" pitchFamily="2" charset="-78"/>
                <a:cs typeface="B Zar" pitchFamily="2" charset="-78"/>
              </a:rPr>
              <a:t>بحث و نتیجه گیری پژوهش</a:t>
            </a:r>
          </a:p>
          <a:p>
            <a:pPr algn="just" rtl="1">
              <a:lnSpc>
                <a:spcPct val="107000"/>
              </a:lnSpc>
              <a:spcAft>
                <a:spcPts val="0"/>
              </a:spcAft>
            </a:pPr>
            <a:r>
              <a:rPr lang="fa-IR" sz="2400" dirty="0">
                <a:solidFill>
                  <a:schemeClr val="bg1"/>
                </a:solidFill>
                <a:latin typeface="Calibri"/>
                <a:cs typeface="B Zar" panose="00000400000000000000" pitchFamily="2" charset="-78"/>
              </a:rPr>
              <a:t>بايد شامل بازگويي اجمالي مسائل مطرح‌شده در مقاله، توجه دوباره و بحث درباره اهم نتایج حاصل و بالاخره جمع‌بندي مختصر و مفيد باشد. تبیین یافته­ها، نسبت یافته­ها با نتایج سایر پژوهش­ها و در نهایت ارائه پیشنهادهای کاربردی و پژوهشی در این بخش مد نظر است. </a:t>
            </a:r>
            <a:endParaRPr lang="en-US" sz="2400" dirty="0">
              <a:solidFill>
                <a:schemeClr val="bg1"/>
              </a:solidFill>
              <a:latin typeface="Calibri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3497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215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32DC45-F740-8E04-B36F-F90D3B90E415}"/>
              </a:ext>
            </a:extLst>
          </p:cNvPr>
          <p:cNvSpPr txBox="1"/>
          <p:nvPr/>
        </p:nvSpPr>
        <p:spPr>
          <a:xfrm>
            <a:off x="1725561" y="2104103"/>
            <a:ext cx="8740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در صورت تمایل برای اسلاید‌های ۳ تا ۷، می‌توانید از این طراحی (</a:t>
            </a:r>
            <a:r>
              <a:rPr lang="en-US" sz="2400" dirty="0">
                <a:solidFill>
                  <a:schemeClr val="bg1"/>
                </a:solidFill>
                <a:cs typeface="B Nazanin" panose="00000400000000000000" pitchFamily="2" charset="-78"/>
              </a:rPr>
              <a:t>layout</a:t>
            </a:r>
            <a:r>
              <a:rPr lang="fa-IR" sz="2400" dirty="0">
                <a:solidFill>
                  <a:schemeClr val="bg1"/>
                </a:solidFill>
                <a:cs typeface="B Nazanin" panose="00000400000000000000" pitchFamily="2" charset="-78"/>
              </a:rPr>
              <a:t>) استفاده کنید.</a:t>
            </a:r>
            <a:endParaRPr lang="en-US" sz="24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2388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382</Words>
  <Application>Microsoft Office PowerPoint</Application>
  <PresentationFormat>Widescreen</PresentationFormat>
  <Paragraphs>22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 Nazanin</vt:lpstr>
      <vt:lpstr>B Zar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Amir Sina Tavana</dc:creator>
  <cp:lastModifiedBy>asd fdgdf</cp:lastModifiedBy>
  <cp:revision>25</cp:revision>
  <dcterms:created xsi:type="dcterms:W3CDTF">2025-04-18T13:55:42Z</dcterms:created>
  <dcterms:modified xsi:type="dcterms:W3CDTF">2025-04-19T08:51:28Z</dcterms:modified>
</cp:coreProperties>
</file>