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21383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94" autoAdjust="0"/>
    <p:restoredTop sz="94162" autoAdjust="0"/>
  </p:normalViewPr>
  <p:slideViewPr>
    <p:cSldViewPr snapToGrid="0">
      <p:cViewPr>
        <p:scale>
          <a:sx n="60" d="100"/>
          <a:sy n="60" d="100"/>
        </p:scale>
        <p:origin x="4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3499590"/>
            <a:ext cx="25733931" cy="7444669"/>
          </a:xfrm>
        </p:spPr>
        <p:txBody>
          <a:bodyPr anchor="b"/>
          <a:lstStyle>
            <a:lvl1pPr algn="ctr">
              <a:defRPr sz="1870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11231355"/>
            <a:ext cx="22706410" cy="5162758"/>
          </a:xfrm>
        </p:spPr>
        <p:txBody>
          <a:bodyPr/>
          <a:lstStyle>
            <a:lvl1pPr marL="0" indent="0" algn="ctr">
              <a:buNone/>
              <a:defRPr sz="7483"/>
            </a:lvl1pPr>
            <a:lvl2pPr marL="1425595" indent="0" algn="ctr">
              <a:buNone/>
              <a:defRPr sz="6236"/>
            </a:lvl2pPr>
            <a:lvl3pPr marL="2851191" indent="0" algn="ctr">
              <a:buNone/>
              <a:defRPr sz="5613"/>
            </a:lvl3pPr>
            <a:lvl4pPr marL="4276786" indent="0" algn="ctr">
              <a:buNone/>
              <a:defRPr sz="4989"/>
            </a:lvl4pPr>
            <a:lvl5pPr marL="5702381" indent="0" algn="ctr">
              <a:buNone/>
              <a:defRPr sz="4989"/>
            </a:lvl5pPr>
            <a:lvl6pPr marL="7127977" indent="0" algn="ctr">
              <a:buNone/>
              <a:defRPr sz="4989"/>
            </a:lvl6pPr>
            <a:lvl7pPr marL="8553572" indent="0" algn="ctr">
              <a:buNone/>
              <a:defRPr sz="4989"/>
            </a:lvl7pPr>
            <a:lvl8pPr marL="9979167" indent="0" algn="ctr">
              <a:buNone/>
              <a:defRPr sz="4989"/>
            </a:lvl8pPr>
            <a:lvl9pPr marL="11404763" indent="0" algn="ctr">
              <a:buNone/>
              <a:defRPr sz="498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5322C-CBAD-B044-9305-C9A2CF69A668}" type="datetimeFigureOut">
              <a:rPr lang="x-none" smtClean="0"/>
              <a:t>4/19/2025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03E1C-53E0-934A-922A-6CC7914AF31C}" type="slidenum">
              <a:rPr lang="x-none" smtClean="0"/>
              <a:t>‹#›</a:t>
            </a:fld>
            <a:endParaRPr lang="x-non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043989-8CC1-7F1B-99C5-1625CDA40C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801" y="390449"/>
            <a:ext cx="28956000" cy="2056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79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1138485"/>
            <a:ext cx="26112371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5692400"/>
            <a:ext cx="26112371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19819457"/>
            <a:ext cx="6811923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5322C-CBAD-B044-9305-C9A2CF69A668}" type="datetimeFigureOut">
              <a:rPr lang="x-none" smtClean="0"/>
              <a:t>4/19/2025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19819457"/>
            <a:ext cx="1021788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19819457"/>
            <a:ext cx="6811923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03E1C-53E0-934A-922A-6CC7914AF31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02399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2851191" rtl="0" eaLnBrk="1" latinLnBrk="0" hangingPunct="1">
        <a:lnSpc>
          <a:spcPct val="90000"/>
        </a:lnSpc>
        <a:spcBef>
          <a:spcPct val="0"/>
        </a:spcBef>
        <a:buNone/>
        <a:defRPr sz="137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12798" indent="-712798" algn="l" defTabSz="2851191" rtl="0" eaLnBrk="1" latinLnBrk="0" hangingPunct="1">
        <a:lnSpc>
          <a:spcPct val="90000"/>
        </a:lnSpc>
        <a:spcBef>
          <a:spcPts val="3118"/>
        </a:spcBef>
        <a:buFont typeface="Arial" panose="020B0604020202020204" pitchFamily="34" charset="0"/>
        <a:buChar char="•"/>
        <a:defRPr sz="8731" kern="1200">
          <a:solidFill>
            <a:schemeClr val="tx1"/>
          </a:solidFill>
          <a:latin typeface="+mn-lt"/>
          <a:ea typeface="+mn-ea"/>
          <a:cs typeface="+mn-cs"/>
        </a:defRPr>
      </a:lvl1pPr>
      <a:lvl2pPr marL="2138393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7483" kern="1200">
          <a:solidFill>
            <a:schemeClr val="tx1"/>
          </a:solidFill>
          <a:latin typeface="+mn-lt"/>
          <a:ea typeface="+mn-ea"/>
          <a:cs typeface="+mn-cs"/>
        </a:defRPr>
      </a:lvl2pPr>
      <a:lvl3pPr marL="3563988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6236" kern="1200">
          <a:solidFill>
            <a:schemeClr val="tx1"/>
          </a:solidFill>
          <a:latin typeface="+mn-lt"/>
          <a:ea typeface="+mn-ea"/>
          <a:cs typeface="+mn-cs"/>
        </a:defRPr>
      </a:lvl3pPr>
      <a:lvl4pPr marL="4989584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4pPr>
      <a:lvl5pPr marL="6415179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5pPr>
      <a:lvl6pPr marL="7840774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6pPr>
      <a:lvl7pPr marL="9266370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7pPr>
      <a:lvl8pPr marL="10691965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8pPr>
      <a:lvl9pPr marL="12117560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1pPr>
      <a:lvl2pPr marL="1425595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2pPr>
      <a:lvl3pPr marL="2851191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3pPr>
      <a:lvl4pPr marL="4276786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4pPr>
      <a:lvl5pPr marL="5702381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5pPr>
      <a:lvl6pPr marL="7127977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6pPr>
      <a:lvl7pPr marL="8553572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7pPr>
      <a:lvl8pPr marL="9979167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8pPr>
      <a:lvl9pPr marL="11404763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CC5B4309-5148-5587-4BC5-57CBF045A861}"/>
              </a:ext>
            </a:extLst>
          </p:cNvPr>
          <p:cNvSpPr txBox="1"/>
          <p:nvPr/>
        </p:nvSpPr>
        <p:spPr>
          <a:xfrm>
            <a:off x="2349647" y="12190908"/>
            <a:ext cx="11783837" cy="12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07000"/>
              </a:lnSpc>
              <a:spcAft>
                <a:spcPts val="0"/>
              </a:spcAft>
            </a:pPr>
            <a:r>
              <a:rPr lang="fa-I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بايد شامل بازگويي اجمالي مسائل مطرح‌شده در مقاله، توجه دوباره و بحث درباره اهم نتایج حاصل و بالاخره جمع‌بندي مختصر و مفيد باشد. تبیین یافته­ها، نسبت یافته­ها با نتایج سایر پژوهش­ها و در نهایت ارائه پیشنهادهای کاربردی و پژوهشی در این بخش مد نظر است.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D735EB-E082-3F97-5BE2-CB5C89E5DE2A}"/>
              </a:ext>
            </a:extLst>
          </p:cNvPr>
          <p:cNvSpPr txBox="1"/>
          <p:nvPr/>
        </p:nvSpPr>
        <p:spPr>
          <a:xfrm>
            <a:off x="22757693" y="5786444"/>
            <a:ext cx="59416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400" dirty="0">
                <a:latin typeface="B Nazanin" pitchFamily="2" charset="-78"/>
                <a:cs typeface="B Nazanin" pitchFamily="2" charset="-78"/>
              </a:rPr>
              <a:t>عنوان باید دقیق و واضح باشد./ نام کامل نویسنده یا نویسندگان به همراه سمت و دانشگاه یا سازمان ذکر شود./ اگر مقاله مشارکتی است، نویسنده مسئول با * (ستاره) مشخص شود.</a:t>
            </a:r>
            <a:endParaRPr lang="x-none" sz="1000" dirty="0">
              <a:latin typeface="B Nazanin" pitchFamily="2" charset="-78"/>
              <a:cs typeface="B Nazanin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E99BF4-6F8D-E0FF-0B5B-01E6046EC4C4}"/>
              </a:ext>
            </a:extLst>
          </p:cNvPr>
          <p:cNvSpPr txBox="1"/>
          <p:nvPr/>
        </p:nvSpPr>
        <p:spPr>
          <a:xfrm>
            <a:off x="22757692" y="10287819"/>
            <a:ext cx="59416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400" dirty="0">
                <a:latin typeface="B Nazanin" pitchFamily="2" charset="-78"/>
                <a:cs typeface="B Nazanin" pitchFamily="2" charset="-78"/>
              </a:rPr>
              <a:t>شامل مقدمه و هدف، روش، یافته، بحث و نتیجه‌گیری </a:t>
            </a:r>
            <a:r>
              <a:rPr lang="fa-IR" sz="2400">
                <a:latin typeface="B Nazanin" pitchFamily="2" charset="-78"/>
                <a:cs typeface="B Nazanin" pitchFamily="2" charset="-78"/>
              </a:rPr>
              <a:t>باشد. در چکیده به منابع ارجاع داده نشود.</a:t>
            </a:r>
            <a:endParaRPr lang="x-none" sz="2400" b="1" dirty="0">
              <a:latin typeface="B Nazanin" pitchFamily="2" charset="-78"/>
              <a:cs typeface="B Nazanin" pitchFamily="2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1F3E2D-560E-BCD6-E629-98B9782DDF4E}"/>
              </a:ext>
            </a:extLst>
          </p:cNvPr>
          <p:cNvSpPr txBox="1"/>
          <p:nvPr/>
        </p:nvSpPr>
        <p:spPr>
          <a:xfrm>
            <a:off x="22757693" y="14073391"/>
            <a:ext cx="59416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400" dirty="0">
                <a:latin typeface="B Nazanin" pitchFamily="2" charset="-78"/>
                <a:cs typeface="B Nazanin" pitchFamily="2" charset="-78"/>
              </a:rPr>
              <a:t>باید در این قسمت زمینۀ مسأله، علل احتمالی مسأله، پیامدهای حل مسأله، گستردگی مسأله، و هدف یا سؤال کلی پژوهش در انتها بیان شود. </a:t>
            </a:r>
          </a:p>
          <a:p>
            <a:pPr algn="r" rtl="1"/>
            <a:endParaRPr lang="x-none" sz="2400" b="1" dirty="0">
              <a:latin typeface="B Nazanin" pitchFamily="2" charset="-78"/>
              <a:cs typeface="B Nazanin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3FF25C-8C69-327C-4822-F616AEE8636A}"/>
              </a:ext>
            </a:extLst>
          </p:cNvPr>
          <p:cNvSpPr txBox="1"/>
          <p:nvPr/>
        </p:nvSpPr>
        <p:spPr>
          <a:xfrm>
            <a:off x="14952474" y="10287819"/>
            <a:ext cx="6779240" cy="2411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07000"/>
              </a:lnSpc>
              <a:spcAft>
                <a:spcPts val="0"/>
              </a:spcAft>
            </a:pPr>
            <a:r>
              <a:rPr lang="fa-I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در این قسمت باید به طور کامل در خصوص روش پژوهش توضیح داده شود که جامعه/مشارکت­کنندگان، روش نمونه­گیری، روش و ابزار گردآوری داده­ها، روش و ابزار تحلیل داده­ها، و روش اعتباریابی داده­ها را در بر می‌گیر‌د.</a:t>
            </a:r>
            <a:endParaRPr lang="en-US" sz="2000" kern="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fa-IR" sz="2400" dirty="0">
              <a:latin typeface="B Nazanin" pitchFamily="2" charset="-78"/>
              <a:cs typeface="B Nazanin" pitchFamily="2" charset="-78"/>
            </a:endParaRPr>
          </a:p>
          <a:p>
            <a:pPr algn="r" rtl="1"/>
            <a:endParaRPr lang="x-none" sz="2400" b="1" dirty="0">
              <a:latin typeface="B Nazanin" pitchFamily="2" charset="-78"/>
              <a:cs typeface="B Nazanin" pitchFamily="2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5427F9-F36E-378E-62F6-148E8B32F2EF}"/>
              </a:ext>
            </a:extLst>
          </p:cNvPr>
          <p:cNvSpPr txBox="1"/>
          <p:nvPr/>
        </p:nvSpPr>
        <p:spPr>
          <a:xfrm>
            <a:off x="1540043" y="5617029"/>
            <a:ext cx="12593442" cy="2833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90000"/>
              </a:lnSpc>
              <a:spcAft>
                <a:spcPts val="0"/>
              </a:spcAft>
            </a:pPr>
            <a:r>
              <a:rPr lang="fa-I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یافته‏ها دستاوردهای مطالعه هستند که در مطالعات کمی شامل توزیع ویژگی‏های جمعیت‏شناختی افراد گروه نمونه، یافته‏های توصیفی و تحلیلی متغیرهای مورد مطالعه را شامل می‌شوند. یافته‏های پژوهش کیفی نیز در قالب طبقات، مفاهیم یا مضامین اصلی با زیر مجموعه آنها به همراه نقل قول‏های مستقیم شرکت‏کنندگان یا داده‏های اولیه توضیح داده می‌شوند.</a:t>
            </a:r>
          </a:p>
          <a:p>
            <a:pPr algn="just" rtl="1">
              <a:lnSpc>
                <a:spcPct val="107000"/>
              </a:lnSpc>
              <a:spcAft>
                <a:spcPts val="0"/>
              </a:spcAft>
            </a:pPr>
            <a:r>
              <a:rPr lang="fa-I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عنوان شکل و نمودار زیر آن و عنوان جدول بالای آن می­آید.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just" rtl="1">
              <a:lnSpc>
                <a:spcPct val="107000"/>
              </a:lnSpc>
              <a:spcAft>
                <a:spcPts val="0"/>
              </a:spcAft>
            </a:pPr>
            <a:r>
              <a:rPr lang="fa-I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سعی شود تعداد جدول‌های </a:t>
            </a:r>
            <a:r>
              <a:rPr lang="fa-IR" sz="2400" kern="10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مقاله متناسب با فضای اختصاص داده شده باشد. </a:t>
            </a:r>
            <a:r>
              <a:rPr lang="fa-I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جدول‌ها متناسب با فرمت </a:t>
            </a:r>
            <a:r>
              <a:rPr lang="en-US" sz="20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APA7</a:t>
            </a:r>
            <a:r>
              <a:rPr lang="fa-I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 تنظیم شوند.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fa-IR" sz="2000" dirty="0">
              <a:latin typeface="B Nazanin" pitchFamily="2" charset="-78"/>
              <a:cs typeface="B Nazanin" pitchFamily="2" charset="-78"/>
            </a:endParaRPr>
          </a:p>
          <a:p>
            <a:pPr algn="just" rtl="1">
              <a:lnSpc>
                <a:spcPct val="90000"/>
              </a:lnSpc>
              <a:spcAft>
                <a:spcPts val="0"/>
              </a:spcAft>
            </a:pPr>
            <a:endParaRPr lang="en-US" sz="2000" kern="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x-none" sz="2400" b="1" dirty="0">
              <a:latin typeface="B Nazanin" pitchFamily="2" charset="-78"/>
              <a:cs typeface="B Nazanin" pitchFamily="2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2AD9FE-481D-F4EC-C2C4-5817286882C6}"/>
              </a:ext>
            </a:extLst>
          </p:cNvPr>
          <p:cNvSpPr txBox="1"/>
          <p:nvPr/>
        </p:nvSpPr>
        <p:spPr>
          <a:xfrm>
            <a:off x="2349647" y="16661303"/>
            <a:ext cx="11783837" cy="2408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spcAft>
                <a:spcPts val="0"/>
              </a:spcAft>
            </a:pPr>
            <a:r>
              <a:rPr lang="ar-SA" sz="2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منابع در انتهاي مقاله به صورت الفبایی و به زبان انگلیسی مي‌آيند. </a:t>
            </a:r>
            <a:r>
              <a:rPr lang="fa-IR" sz="2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بین 3 تا 5 منبع کلیدی فقط ارائه شود. </a:t>
            </a:r>
            <a:r>
              <a:rPr lang="ar-SA" sz="2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منابعی که از زبان فارسی به انگیسی ترجمه شده­اند ضرورت دارد در پایان هر یک عبار</a:t>
            </a:r>
            <a:r>
              <a:rPr lang="fa-IR" sz="2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 [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In Persian</a:t>
            </a:r>
            <a:r>
              <a:rPr lang="fa-IR" sz="2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] ذکر شود؛ اما در مورد منابع لاتین ضروتی ندارد. </a:t>
            </a:r>
            <a:r>
              <a:rPr lang="ar-SA" sz="2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هر منبع بايستي حداقل يك‌بار در متن مقاله مورد استفاده قرار گرفته شده باشد. مشخصات هر منبع به صورت كامل و در قالب استاندارد (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APA7</a:t>
            </a:r>
            <a:r>
              <a:rPr lang="ar-SA" sz="2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) ذكر شود</a:t>
            </a:r>
            <a:r>
              <a:rPr lang="fa-IR" sz="240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>
              <a:lnSpc>
                <a:spcPct val="107000"/>
              </a:lnSpc>
            </a:pPr>
            <a:r>
              <a:rPr lang="en-US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Seraji</a:t>
            </a:r>
            <a:r>
              <a:rPr lang="en-US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F., </a:t>
            </a:r>
            <a:r>
              <a:rPr lang="en-US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Malmir</a:t>
            </a:r>
            <a:r>
              <a:rPr lang="en-US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R., Kasani, H. A., &amp; </a:t>
            </a:r>
            <a:r>
              <a:rPr lang="en-US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Abedi</a:t>
            </a:r>
            <a:r>
              <a:rPr lang="en-US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H. (2023). Teacher-generated content in social media: Studying the experience of Iranian teachers. </a:t>
            </a:r>
            <a:r>
              <a:rPr lang="en-US" i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Teaching and Teacher Education</a:t>
            </a:r>
            <a:r>
              <a:rPr lang="en-US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i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121</a:t>
            </a:r>
            <a:r>
              <a:rPr lang="en-US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103955.</a:t>
            </a:r>
            <a:endParaRPr lang="en-US" kern="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x-none" sz="1600" dirty="0">
              <a:latin typeface="B Nazanin" pitchFamily="2" charset="-78"/>
              <a:cs typeface="B Nazanin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11807E-A22A-99CA-D776-8A4B628D8DCE}"/>
              </a:ext>
            </a:extLst>
          </p:cNvPr>
          <p:cNvSpPr txBox="1"/>
          <p:nvPr/>
        </p:nvSpPr>
        <p:spPr>
          <a:xfrm>
            <a:off x="15122852" y="5786444"/>
            <a:ext cx="66088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در این قسمت به اهداف (اصلی و فرعی) و سؤال­ها/فرضیه­های (اصلی و فرعی) پژوهش </a:t>
            </a:r>
            <a:r>
              <a:rPr lang="fa-IR" sz="2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اشاره شود.</a:t>
            </a:r>
            <a:endParaRPr lang="fa-IR" sz="2400" dirty="0">
              <a:latin typeface="B Nazanin" pitchFamily="2" charset="-78"/>
              <a:cs typeface="B Nazanin" pitchFamily="2" charset="-78"/>
            </a:endParaRPr>
          </a:p>
          <a:p>
            <a:pPr algn="r" rtl="1"/>
            <a:r>
              <a:rPr lang="fa-IR" sz="2400" dirty="0">
                <a:cs typeface="B Nazanin" panose="00000400000000000000" pitchFamily="2" charset="-78"/>
              </a:rPr>
              <a:t> </a:t>
            </a:r>
            <a:endParaRPr lang="en-US" sz="24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72801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126</TotalTime>
  <Words>464</Words>
  <Application>Microsoft Office PowerPoint</Application>
  <PresentationFormat>Custom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B Nazanin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Amir Sina Tavana</dc:creator>
  <cp:lastModifiedBy>Bahar</cp:lastModifiedBy>
  <cp:revision>27</cp:revision>
  <dcterms:created xsi:type="dcterms:W3CDTF">2025-04-18T14:28:26Z</dcterms:created>
  <dcterms:modified xsi:type="dcterms:W3CDTF">2025-04-19T07:39:29Z</dcterms:modified>
</cp:coreProperties>
</file>